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58" r:id="rId4"/>
    <p:sldId id="259" r:id="rId5"/>
    <p:sldId id="263" r:id="rId6"/>
    <p:sldId id="267" r:id="rId7"/>
    <p:sldId id="257" r:id="rId8"/>
    <p:sldId id="265" r:id="rId9"/>
    <p:sldId id="260" r:id="rId10"/>
    <p:sldId id="261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C89CEE-C61E-4F66-AD24-3F2D1D9C09AE}" v="8" dt="2019-03-20T12:50:22.0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TH, IAN" userId="73eb2fb1-b3a4-4e90-80e6-12b1d2e702a9" providerId="ADAL" clId="{B1C89CEE-C61E-4F66-AD24-3F2D1D9C09AE}"/>
    <pc:docChg chg="undo custSel addSld delSld modSld sldOrd">
      <pc:chgData name="SMITH, IAN" userId="73eb2fb1-b3a4-4e90-80e6-12b1d2e702a9" providerId="ADAL" clId="{B1C89CEE-C61E-4F66-AD24-3F2D1D9C09AE}" dt="2019-03-21T13:06:26.464" v="490" actId="20577"/>
      <pc:docMkLst>
        <pc:docMk/>
      </pc:docMkLst>
      <pc:sldChg chg="modSp">
        <pc:chgData name="SMITH, IAN" userId="73eb2fb1-b3a4-4e90-80e6-12b1d2e702a9" providerId="ADAL" clId="{B1C89CEE-C61E-4F66-AD24-3F2D1D9C09AE}" dt="2019-03-18T12:15:56.885" v="233" actId="20577"/>
        <pc:sldMkLst>
          <pc:docMk/>
          <pc:sldMk cId="0" sldId="258"/>
        </pc:sldMkLst>
        <pc:spChg chg="mod">
          <ac:chgData name="SMITH, IAN" userId="73eb2fb1-b3a4-4e90-80e6-12b1d2e702a9" providerId="ADAL" clId="{B1C89CEE-C61E-4F66-AD24-3F2D1D9C09AE}" dt="2019-03-18T12:15:56.885" v="233" actId="20577"/>
          <ac:spMkLst>
            <pc:docMk/>
            <pc:sldMk cId="0" sldId="258"/>
            <ac:spMk id="3" creationId="{00000000-0000-0000-0000-000000000000}"/>
          </ac:spMkLst>
        </pc:spChg>
      </pc:sldChg>
      <pc:sldChg chg="modSp">
        <pc:chgData name="SMITH, IAN" userId="73eb2fb1-b3a4-4e90-80e6-12b1d2e702a9" providerId="ADAL" clId="{B1C89CEE-C61E-4F66-AD24-3F2D1D9C09AE}" dt="2019-03-20T13:31:05.301" v="447" actId="20577"/>
        <pc:sldMkLst>
          <pc:docMk/>
          <pc:sldMk cId="895295503" sldId="263"/>
        </pc:sldMkLst>
        <pc:spChg chg="mod">
          <ac:chgData name="SMITH, IAN" userId="73eb2fb1-b3a4-4e90-80e6-12b1d2e702a9" providerId="ADAL" clId="{B1C89CEE-C61E-4F66-AD24-3F2D1D9C09AE}" dt="2019-03-20T13:31:05.301" v="447" actId="20577"/>
          <ac:spMkLst>
            <pc:docMk/>
            <pc:sldMk cId="895295503" sldId="263"/>
            <ac:spMk id="2" creationId="{00000000-0000-0000-0000-000000000000}"/>
          </ac:spMkLst>
        </pc:spChg>
      </pc:sldChg>
      <pc:sldChg chg="modSp">
        <pc:chgData name="SMITH, IAN" userId="73eb2fb1-b3a4-4e90-80e6-12b1d2e702a9" providerId="ADAL" clId="{B1C89CEE-C61E-4F66-AD24-3F2D1D9C09AE}" dt="2019-03-21T13:06:26.464" v="490" actId="20577"/>
        <pc:sldMkLst>
          <pc:docMk/>
          <pc:sldMk cId="1750316351" sldId="266"/>
        </pc:sldMkLst>
        <pc:spChg chg="mod">
          <ac:chgData name="SMITH, IAN" userId="73eb2fb1-b3a4-4e90-80e6-12b1d2e702a9" providerId="ADAL" clId="{B1C89CEE-C61E-4F66-AD24-3F2D1D9C09AE}" dt="2019-03-21T13:06:26.464" v="490" actId="20577"/>
          <ac:spMkLst>
            <pc:docMk/>
            <pc:sldMk cId="1750316351" sldId="266"/>
            <ac:spMk id="2" creationId="{00000000-0000-0000-0000-000000000000}"/>
          </ac:spMkLst>
        </pc:spChg>
      </pc:sldChg>
      <pc:sldChg chg="modSp add">
        <pc:chgData name="SMITH, IAN" userId="73eb2fb1-b3a4-4e90-80e6-12b1d2e702a9" providerId="ADAL" clId="{B1C89CEE-C61E-4F66-AD24-3F2D1D9C09AE}" dt="2019-03-20T12:51:29.405" v="421" actId="20577"/>
        <pc:sldMkLst>
          <pc:docMk/>
          <pc:sldMk cId="3601441676" sldId="267"/>
        </pc:sldMkLst>
        <pc:spChg chg="mod">
          <ac:chgData name="SMITH, IAN" userId="73eb2fb1-b3a4-4e90-80e6-12b1d2e702a9" providerId="ADAL" clId="{B1C89CEE-C61E-4F66-AD24-3F2D1D9C09AE}" dt="2019-03-20T12:51:29.405" v="421" actId="20577"/>
          <ac:spMkLst>
            <pc:docMk/>
            <pc:sldMk cId="3601441676" sldId="267"/>
            <ac:spMk id="2" creationId="{254DB61E-D442-4B17-A9FF-03B41A8EAF52}"/>
          </ac:spMkLst>
        </pc:spChg>
        <pc:spChg chg="mod">
          <ac:chgData name="SMITH, IAN" userId="73eb2fb1-b3a4-4e90-80e6-12b1d2e702a9" providerId="ADAL" clId="{B1C89CEE-C61E-4F66-AD24-3F2D1D9C09AE}" dt="2019-03-20T12:50:39.129" v="301" actId="5793"/>
          <ac:spMkLst>
            <pc:docMk/>
            <pc:sldMk cId="3601441676" sldId="267"/>
            <ac:spMk id="3" creationId="{DDAD98E5-D767-47DF-9AB0-67E3030A3B0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B78743-BEB2-4F0E-BCDB-2344566FBD11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503B76-4324-46DB-A42E-C41DDB07B1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8743-BEB2-4F0E-BCDB-2344566FBD11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3B76-4324-46DB-A42E-C41DDB07B1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8743-BEB2-4F0E-BCDB-2344566FBD11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3B76-4324-46DB-A42E-C41DDB07B1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8743-BEB2-4F0E-BCDB-2344566FBD11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3B76-4324-46DB-A42E-C41DDB07B1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8743-BEB2-4F0E-BCDB-2344566FBD11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3B76-4324-46DB-A42E-C41DDB07B1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8743-BEB2-4F0E-BCDB-2344566FBD11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3B76-4324-46DB-A42E-C41DDB07B1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8743-BEB2-4F0E-BCDB-2344566FBD11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3B76-4324-46DB-A42E-C41DDB07B1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8743-BEB2-4F0E-BCDB-2344566FBD11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3B76-4324-46DB-A42E-C41DDB07B1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8743-BEB2-4F0E-BCDB-2344566FBD11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3B76-4324-46DB-A42E-C41DDB07B1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2B78743-BEB2-4F0E-BCDB-2344566FBD11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3B76-4324-46DB-A42E-C41DDB07B1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B78743-BEB2-4F0E-BCDB-2344566FBD11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503B76-4324-46DB-A42E-C41DDB07B1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2B78743-BEB2-4F0E-BCDB-2344566FBD11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503B76-4324-46DB-A42E-C41DDB07B1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Free Fall</a:t>
            </a:r>
            <a:br>
              <a:rPr lang="en-US" dirty="0"/>
            </a:br>
            <a:r>
              <a:rPr lang="en-US" dirty="0"/>
              <a:t>Or, being under the influence of gravity, and gravity alone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6667" r="80469" b="47916"/>
          <a:stretch>
            <a:fillRect/>
          </a:stretch>
        </p:blipFill>
        <p:spPr bwMode="auto">
          <a:xfrm>
            <a:off x="1447800" y="2743200"/>
            <a:ext cx="2743200" cy="373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456" y="1448868"/>
            <a:ext cx="8619344" cy="4525963"/>
          </a:xfrm>
        </p:spPr>
        <p:txBody>
          <a:bodyPr/>
          <a:lstStyle/>
          <a:p>
            <a:r>
              <a:rPr lang="en-US" dirty="0"/>
              <a:t>When frightened, armadillos can jump up to 1.00m straight up in the air.  When they do this:</a:t>
            </a:r>
          </a:p>
          <a:p>
            <a:pPr lvl="1"/>
            <a:r>
              <a:rPr lang="en-US" dirty="0"/>
              <a:t>A)  what take-off speed do they need?</a:t>
            </a:r>
          </a:p>
          <a:p>
            <a:pPr lvl="1"/>
            <a:r>
              <a:rPr lang="en-US" dirty="0"/>
              <a:t>B)  how long are they in the air?</a:t>
            </a:r>
          </a:p>
          <a:p>
            <a:pPr lvl="1"/>
            <a:r>
              <a:rPr lang="en-US" dirty="0"/>
              <a:t>C)  sketch the y-t, v-t and a-t graphs for their “trip”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having your partner hold, then drop a meter stick, that you try to catch, compute your reaction duration.</a:t>
            </a:r>
          </a:p>
          <a:p>
            <a:r>
              <a:rPr lang="en-US" dirty="0"/>
              <a:t>Report:</a:t>
            </a:r>
          </a:p>
          <a:p>
            <a:pPr lvl="1"/>
            <a:r>
              <a:rPr lang="en-US" dirty="0"/>
              <a:t>Write a word problem including data from your experiment (about YOU).</a:t>
            </a:r>
          </a:p>
          <a:p>
            <a:pPr lvl="1"/>
            <a:r>
              <a:rPr lang="en-US" dirty="0"/>
              <a:t>Solve your own </a:t>
            </a:r>
            <a:r>
              <a:rPr lang="en-US"/>
              <a:t>word problem.</a:t>
            </a:r>
            <a:endParaRPr lang="en-US" dirty="0"/>
          </a:p>
          <a:p>
            <a:pPr lvl="1"/>
            <a:r>
              <a:rPr lang="en-US" dirty="0"/>
              <a:t>Write a concluding sentence with the answer in it.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</a:t>
            </a:r>
          </a:p>
        </p:txBody>
      </p:sp>
    </p:spTree>
    <p:extLst>
      <p:ext uri="{BB962C8B-B14F-4D97-AF65-F5344CB8AC3E}">
        <p14:creationId xmlns:p14="http://schemas.microsoft.com/office/powerpoint/2010/main" val="1750316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dropped ball, what is the mathematical relationship between:</a:t>
            </a:r>
          </a:p>
          <a:p>
            <a:pPr lvl="1"/>
            <a:r>
              <a:rPr lang="en-US" dirty="0"/>
              <a:t>How quickly the velocity is changing and how long it has been falling?</a:t>
            </a:r>
          </a:p>
          <a:p>
            <a:pPr lvl="1"/>
            <a:r>
              <a:rPr lang="en-US" dirty="0"/>
              <a:t>How fast the ball is falling and how long it has been falling?</a:t>
            </a:r>
          </a:p>
          <a:p>
            <a:pPr lvl="1"/>
            <a:r>
              <a:rPr lang="en-US" dirty="0"/>
              <a:t>How far the ball has fallen and how long it has been falling?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already know?</a:t>
            </a:r>
          </a:p>
        </p:txBody>
      </p:sp>
    </p:spTree>
    <p:extLst>
      <p:ext uri="{BB962C8B-B14F-4D97-AF65-F5344CB8AC3E}">
        <p14:creationId xmlns:p14="http://schemas.microsoft.com/office/powerpoint/2010/main" val="998602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</a:t>
            </a:r>
            <a:r>
              <a:rPr lang="en-US" b="1" dirty="0"/>
              <a:t>trips starting &amp; ending at the same height (up, then down)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How do the signs of acceleration and velocity compare on the way up, at the top, and on the way down?</a:t>
            </a:r>
          </a:p>
          <a:p>
            <a:pPr lvl="1"/>
            <a:r>
              <a:rPr lang="en-US" dirty="0"/>
              <a:t>How does the duration up compare to the duration down?</a:t>
            </a:r>
          </a:p>
          <a:p>
            <a:pPr marL="393192" lvl="1" indent="0" algn="ctr">
              <a:buNone/>
            </a:pPr>
            <a:r>
              <a:rPr lang="en-US" sz="2400" b="1" dirty="0" err="1">
                <a:latin typeface="Symbol" panose="05050102010706020507" pitchFamily="18" charset="2"/>
              </a:rPr>
              <a:t>D</a:t>
            </a:r>
            <a:r>
              <a:rPr lang="en-US" sz="2400" b="1" dirty="0" err="1"/>
              <a:t>t</a:t>
            </a:r>
            <a:r>
              <a:rPr lang="en-US" sz="2400" baseline="-25000" dirty="0" err="1"/>
              <a:t>up</a:t>
            </a:r>
            <a:r>
              <a:rPr lang="en-US" sz="2400" dirty="0"/>
              <a:t> </a:t>
            </a:r>
            <a:r>
              <a:rPr lang="en-US" sz="1800" dirty="0"/>
              <a:t>vs</a:t>
            </a:r>
            <a:r>
              <a:rPr lang="en-US" sz="2400" dirty="0"/>
              <a:t> </a:t>
            </a:r>
            <a:r>
              <a:rPr lang="en-US" sz="2400" b="1" dirty="0" err="1">
                <a:latin typeface="Symbol" panose="05050102010706020507" pitchFamily="18" charset="2"/>
              </a:rPr>
              <a:t>D</a:t>
            </a:r>
            <a:r>
              <a:rPr lang="en-US" sz="2400" b="1" dirty="0" err="1"/>
              <a:t>t</a:t>
            </a:r>
            <a:r>
              <a:rPr lang="en-US" sz="2400" baseline="-25000" dirty="0" err="1"/>
              <a:t>down</a:t>
            </a:r>
            <a:endParaRPr lang="en-US" sz="2400" baseline="-25000" dirty="0"/>
          </a:p>
          <a:p>
            <a:pPr marL="393192" lvl="1" indent="0">
              <a:buNone/>
            </a:pPr>
            <a:endParaRPr lang="en-US" dirty="0"/>
          </a:p>
          <a:p>
            <a:pPr lvl="1"/>
            <a:r>
              <a:rPr lang="en-US" dirty="0"/>
              <a:t>How does the “launch” velocity compare to the “impact” velocity?</a:t>
            </a:r>
          </a:p>
          <a:p>
            <a:pPr marL="393192" lvl="1" indent="0" algn="ctr">
              <a:buNone/>
            </a:pPr>
            <a:r>
              <a:rPr lang="en-US" sz="2400" b="1" i="1" dirty="0" err="1"/>
              <a:t>v</a:t>
            </a:r>
            <a:r>
              <a:rPr lang="en-US" sz="2400" baseline="-25000" dirty="0" err="1"/>
              <a:t>launch</a:t>
            </a:r>
            <a:r>
              <a:rPr lang="en-US" sz="2400" dirty="0"/>
              <a:t> </a:t>
            </a:r>
            <a:r>
              <a:rPr lang="en-US" sz="1800" dirty="0"/>
              <a:t>vs</a:t>
            </a:r>
            <a:r>
              <a:rPr lang="en-US" sz="2400" dirty="0"/>
              <a:t> </a:t>
            </a:r>
            <a:r>
              <a:rPr lang="en-US" sz="2400" b="1" i="1" dirty="0" err="1"/>
              <a:t>v</a:t>
            </a:r>
            <a:r>
              <a:rPr lang="en-US" sz="2400" baseline="-25000" dirty="0" err="1"/>
              <a:t>impact</a:t>
            </a:r>
            <a:endParaRPr lang="en-US" sz="2400" baseline="-25000" dirty="0"/>
          </a:p>
          <a:p>
            <a:pPr marL="393192" lvl="1" indent="0" algn="ctr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already know?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True/False:  At the zenith, acceleration and velocity are zero.</a:t>
            </a:r>
          </a:p>
          <a:p>
            <a:r>
              <a:rPr lang="en-US" dirty="0"/>
              <a:t>True/False:  On the way up, the acceleration is negative, on the way down, its positive.</a:t>
            </a:r>
          </a:p>
          <a:p>
            <a:r>
              <a:rPr lang="en-US" dirty="0"/>
              <a:t>True/False:  The final velocity is always zero.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already know?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Read through lab sheet</a:t>
            </a:r>
          </a:p>
          <a:p>
            <a:r>
              <a:rPr lang="en-US" sz="2800" dirty="0"/>
              <a:t>Complete Predictions section IN PEN</a:t>
            </a:r>
          </a:p>
          <a:p>
            <a:r>
              <a:rPr lang="en-US" sz="2800" dirty="0"/>
              <a:t>Watch Mr. Smith drop, then toss a ball</a:t>
            </a:r>
          </a:p>
          <a:p>
            <a:r>
              <a:rPr lang="en-US" sz="2800" dirty="0"/>
              <a:t>Go to: Student Shares, open the file saved for the dropped, then tossed ball.</a:t>
            </a:r>
            <a:endParaRPr lang="en-US" sz="2800" b="1" dirty="0"/>
          </a:p>
          <a:p>
            <a:r>
              <a:rPr lang="en-US" sz="2800" dirty="0"/>
              <a:t>Complete Lab Analysis (following instructions!)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Fall Lab</a:t>
            </a:r>
          </a:p>
        </p:txBody>
      </p:sp>
    </p:spTree>
    <p:extLst>
      <p:ext uri="{BB962C8B-B14F-4D97-AF65-F5344CB8AC3E}">
        <p14:creationId xmlns:p14="http://schemas.microsoft.com/office/powerpoint/2010/main" val="895295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4DB61E-D442-4B17-A9FF-03B41A8EA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…velocity?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…acceleration?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A car goes from rest to 30.0m/s in 5.00 seconds.  How far does it move?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AD98E5-D767-47DF-9AB0-67E3030A3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 an object reverse direction while maintaining a constant…</a:t>
            </a:r>
          </a:p>
        </p:txBody>
      </p:sp>
    </p:spTree>
    <p:extLst>
      <p:ext uri="{BB962C8B-B14F-4D97-AF65-F5344CB8AC3E}">
        <p14:creationId xmlns:p14="http://schemas.microsoft.com/office/powerpoint/2010/main" val="3601441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b="1" dirty="0"/>
              <a:t>Constant acceleration</a:t>
            </a:r>
            <a:r>
              <a:rPr lang="en-US" sz="2800" dirty="0"/>
              <a:t>:  9.807 m/s/s </a:t>
            </a:r>
            <a:r>
              <a:rPr lang="en-US" sz="2200" dirty="0"/>
              <a:t>downward </a:t>
            </a:r>
            <a:r>
              <a:rPr lang="en-US" sz="2800" dirty="0"/>
              <a:t>(ON EARTH)</a:t>
            </a:r>
          </a:p>
          <a:p>
            <a:pPr lvl="1"/>
            <a:r>
              <a:rPr lang="en-US" dirty="0"/>
              <a:t>True for rising, at zenith and falling  </a:t>
            </a:r>
          </a:p>
          <a:p>
            <a:r>
              <a:rPr lang="en-US" sz="2800" b="1" dirty="0"/>
              <a:t>Velocity at zenith</a:t>
            </a:r>
            <a:r>
              <a:rPr lang="en-US" sz="2800" dirty="0"/>
              <a:t>:  ZERO  (and only at the zenith!)</a:t>
            </a:r>
          </a:p>
          <a:p>
            <a:r>
              <a:rPr lang="en-US" sz="2800" dirty="0"/>
              <a:t>For </a:t>
            </a:r>
            <a:r>
              <a:rPr lang="en-US" sz="2800" b="1" dirty="0"/>
              <a:t>trips starting &amp; ending at the same height</a:t>
            </a:r>
            <a:r>
              <a:rPr lang="en-US" sz="2800" dirty="0"/>
              <a:t>:</a:t>
            </a:r>
          </a:p>
          <a:p>
            <a:pPr lvl="1"/>
            <a:r>
              <a:rPr lang="en-US" dirty="0"/>
              <a:t>Duration up = duration down</a:t>
            </a:r>
          </a:p>
          <a:p>
            <a:pPr lvl="1"/>
            <a:r>
              <a:rPr lang="en-US" dirty="0"/>
              <a:t>Impact velocity is equal in size but opposite in direction to launch velocity</a:t>
            </a:r>
          </a:p>
          <a:p>
            <a:r>
              <a:rPr lang="en-US" sz="2800" dirty="0"/>
              <a:t>Dropped or released:  initial velocity = ZERO</a:t>
            </a:r>
          </a:p>
          <a:p>
            <a:pPr marL="109728" indent="0">
              <a:buNone/>
            </a:pPr>
            <a:r>
              <a:rPr lang="en-US" sz="1900"/>
              <a:t>	(</a:t>
            </a:r>
            <a:r>
              <a:rPr lang="en-US" sz="1900" dirty="0"/>
              <a:t>unless dropped or released from a moving object!)</a:t>
            </a:r>
          </a:p>
          <a:p>
            <a:r>
              <a:rPr lang="en-US" sz="2800" dirty="0"/>
              <a:t>Conventional direction:  UP is positive</a:t>
            </a:r>
          </a:p>
          <a:p>
            <a:r>
              <a:rPr lang="en-US" sz="2800" dirty="0"/>
              <a:t>Position = y            Displacement = </a:t>
            </a:r>
            <a:r>
              <a:rPr lang="en-US" sz="2800" dirty="0" err="1">
                <a:latin typeface="Symbol" pitchFamily="18" charset="2"/>
              </a:rPr>
              <a:t>D</a:t>
            </a:r>
            <a:r>
              <a:rPr lang="en-US" sz="2800" dirty="0" err="1"/>
              <a:t>y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Things you must know about </a:t>
            </a:r>
            <a:br>
              <a:rPr lang="en-US" dirty="0"/>
            </a:br>
            <a:r>
              <a:rPr lang="en-US" dirty="0"/>
              <a:t>1-D FREE FALL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>
                <a:latin typeface="Symbol" panose="05050102010706020507" pitchFamily="18" charset="2"/>
              </a:rPr>
              <a:t>D</a:t>
            </a:r>
            <a:r>
              <a:rPr lang="en-US" dirty="0" err="1"/>
              <a:t>y</a:t>
            </a:r>
            <a:r>
              <a:rPr lang="en-US" dirty="0"/>
              <a:t> = </a:t>
            </a:r>
            <a:r>
              <a:rPr lang="en-US" dirty="0" err="1"/>
              <a:t>v</a:t>
            </a:r>
            <a:r>
              <a:rPr lang="en-US" baseline="-25000" dirty="0" err="1"/>
              <a:t>o</a:t>
            </a:r>
            <a:r>
              <a:rPr lang="en-US" dirty="0" err="1"/>
              <a:t>t</a:t>
            </a:r>
            <a:r>
              <a:rPr lang="en-US" dirty="0"/>
              <a:t> + 1/2at</a:t>
            </a:r>
            <a:r>
              <a:rPr lang="en-US" baseline="30000" dirty="0"/>
              <a:t>2</a:t>
            </a:r>
          </a:p>
          <a:p>
            <a:pPr marL="0" indent="0" algn="ctr">
              <a:buNone/>
            </a:pPr>
            <a:endParaRPr lang="en-US" baseline="30000" dirty="0"/>
          </a:p>
          <a:p>
            <a:pPr marL="0" indent="0" algn="ctr">
              <a:buNone/>
            </a:pPr>
            <a:r>
              <a:rPr lang="en-US" dirty="0" err="1"/>
              <a:t>v</a:t>
            </a:r>
            <a:r>
              <a:rPr lang="en-US" baseline="-25000" dirty="0" err="1"/>
              <a:t>f</a:t>
            </a:r>
            <a:r>
              <a:rPr lang="en-US" dirty="0"/>
              <a:t> = </a:t>
            </a:r>
            <a:r>
              <a:rPr lang="en-US" dirty="0" err="1"/>
              <a:t>v</a:t>
            </a:r>
            <a:r>
              <a:rPr lang="en-US" baseline="-25000" dirty="0" err="1"/>
              <a:t>o</a:t>
            </a:r>
            <a:r>
              <a:rPr lang="en-US" dirty="0"/>
              <a:t> + at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latin typeface="Symbol" panose="05050102010706020507" pitchFamily="18" charset="2"/>
              </a:rPr>
              <a:t>D</a:t>
            </a:r>
            <a:r>
              <a:rPr lang="en-US" dirty="0" err="1"/>
              <a:t>y</a:t>
            </a:r>
            <a:r>
              <a:rPr lang="en-US" dirty="0"/>
              <a:t> = ½ (</a:t>
            </a:r>
            <a:r>
              <a:rPr lang="en-US" dirty="0" err="1"/>
              <a:t>v</a:t>
            </a:r>
            <a:r>
              <a:rPr lang="en-US" baseline="-25000" dirty="0" err="1"/>
              <a:t>o</a:t>
            </a:r>
            <a:r>
              <a:rPr lang="en-US" dirty="0"/>
              <a:t> + </a:t>
            </a:r>
            <a:r>
              <a:rPr lang="en-US" dirty="0" err="1"/>
              <a:t>v</a:t>
            </a:r>
            <a:r>
              <a:rPr lang="en-US" baseline="-25000" dirty="0" err="1"/>
              <a:t>f</a:t>
            </a:r>
            <a:r>
              <a:rPr lang="en-US" dirty="0"/>
              <a:t>)t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v</a:t>
            </a:r>
            <a:r>
              <a:rPr lang="en-US" baseline="-25000" dirty="0"/>
              <a:t>f</a:t>
            </a:r>
            <a:r>
              <a:rPr lang="en-US" baseline="30000" dirty="0"/>
              <a:t>2</a:t>
            </a:r>
            <a:r>
              <a:rPr lang="en-US" dirty="0"/>
              <a:t> = v</a:t>
            </a:r>
            <a:r>
              <a:rPr lang="en-US" baseline="-25000" dirty="0"/>
              <a:t>o</a:t>
            </a:r>
            <a:r>
              <a:rPr lang="en-US" baseline="30000" dirty="0"/>
              <a:t>2</a:t>
            </a:r>
            <a:r>
              <a:rPr lang="en-US" dirty="0"/>
              <a:t> + 2a(</a:t>
            </a:r>
            <a:r>
              <a:rPr lang="en-US" dirty="0" err="1">
                <a:latin typeface="Symbol" panose="05050102010706020507" pitchFamily="18" charset="2"/>
              </a:rPr>
              <a:t>D</a:t>
            </a:r>
            <a:r>
              <a:rPr lang="en-US" dirty="0" err="1"/>
              <a:t>y</a:t>
            </a:r>
            <a:r>
              <a:rPr lang="en-US" dirty="0"/>
              <a:t>)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may use…</a:t>
            </a:r>
          </a:p>
        </p:txBody>
      </p:sp>
    </p:spTree>
    <p:extLst>
      <p:ext uri="{BB962C8B-B14F-4D97-AF65-F5344CB8AC3E}">
        <p14:creationId xmlns:p14="http://schemas.microsoft.com/office/powerpoint/2010/main" val="3892841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apple falls from a tree, striking the head of a future Physicist 1.5 seconds after the fall started.  </a:t>
            </a:r>
          </a:p>
          <a:p>
            <a:pPr marL="850392" lvl="1" indent="-457200">
              <a:buAutoNum type="alphaLcParenR"/>
            </a:pPr>
            <a:r>
              <a:rPr lang="en-US" dirty="0"/>
              <a:t>How far did the apple fall?</a:t>
            </a:r>
          </a:p>
          <a:p>
            <a:pPr marL="850392" lvl="1" indent="-457200">
              <a:buAutoNum type="alphaLcParenR"/>
            </a:pPr>
            <a:r>
              <a:rPr lang="en-US" dirty="0"/>
              <a:t>How fast was the apple going at the time it impacted the head?</a:t>
            </a:r>
          </a:p>
          <a:p>
            <a:pPr marL="850392" lvl="1" indent="-457200">
              <a:buAutoNum type="alphaLcParenR"/>
            </a:pPr>
            <a:r>
              <a:rPr lang="en-US" dirty="0"/>
              <a:t>Sketch the y-t v-t and a-t graphs for the apple’s trip.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1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3729</TotalTime>
  <Words>547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Lucida Sans Unicode</vt:lpstr>
      <vt:lpstr>Symbol</vt:lpstr>
      <vt:lpstr>Verdana</vt:lpstr>
      <vt:lpstr>Wingdings 2</vt:lpstr>
      <vt:lpstr>Wingdings 3</vt:lpstr>
      <vt:lpstr>Concourse</vt:lpstr>
      <vt:lpstr>Free Fall Or, being under the influence of gravity, and gravity alone </vt:lpstr>
      <vt:lpstr>What do you already know?</vt:lpstr>
      <vt:lpstr>What do you already know?</vt:lpstr>
      <vt:lpstr>What do you already know?</vt:lpstr>
      <vt:lpstr>Free Fall Lab</vt:lpstr>
      <vt:lpstr>Can an object reverse direction while maintaining a constant…</vt:lpstr>
      <vt:lpstr>Things you must know about  1-D FREE FALL</vt:lpstr>
      <vt:lpstr>You may use…</vt:lpstr>
      <vt:lpstr>Ex 1</vt:lpstr>
      <vt:lpstr>Ex 2</vt:lpstr>
      <vt:lpstr>Lab</vt:lpstr>
    </vt:vector>
  </TitlesOfParts>
  <Company>CBSD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Fall</dc:title>
  <dc:creator>ian smith</dc:creator>
  <cp:lastModifiedBy>SMITH, IAN</cp:lastModifiedBy>
  <cp:revision>124</cp:revision>
  <dcterms:created xsi:type="dcterms:W3CDTF">2009-03-05T12:44:05Z</dcterms:created>
  <dcterms:modified xsi:type="dcterms:W3CDTF">2019-03-21T13:06:32Z</dcterms:modified>
</cp:coreProperties>
</file>